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4" r:id="rId1"/>
  </p:sldMasterIdLst>
  <p:notesMasterIdLst>
    <p:notesMasterId r:id="rId11"/>
  </p:notesMasterIdLst>
  <p:sldIdLst>
    <p:sldId id="256" r:id="rId2"/>
    <p:sldId id="258" r:id="rId3"/>
    <p:sldId id="261" r:id="rId4"/>
    <p:sldId id="260" r:id="rId5"/>
    <p:sldId id="265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86" d="100"/>
          <a:sy n="86" d="100"/>
        </p:scale>
        <p:origin x="53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B83691-7680-4828-A77D-C0BAD2AFE57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B0F82AB-DD80-494A-802A-B6DD89C7F4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make the graph interactive and user-friendly</a:t>
          </a:r>
        </a:p>
      </dgm:t>
    </dgm:pt>
    <dgm:pt modelId="{7BF6FC0C-A421-4233-9E36-9167B299F492}" type="parTrans" cxnId="{89FF2724-77BF-4C5A-8CB0-3692186CC2DB}">
      <dgm:prSet/>
      <dgm:spPr/>
      <dgm:t>
        <a:bodyPr/>
        <a:lstStyle/>
        <a:p>
          <a:endParaRPr lang="en-US"/>
        </a:p>
      </dgm:t>
    </dgm:pt>
    <dgm:pt modelId="{E0E1E243-756D-4554-8FB8-4C416813E2A9}" type="sibTrans" cxnId="{89FF2724-77BF-4C5A-8CB0-3692186CC2DB}">
      <dgm:prSet/>
      <dgm:spPr/>
      <dgm:t>
        <a:bodyPr/>
        <a:lstStyle/>
        <a:p>
          <a:endParaRPr lang="en-US"/>
        </a:p>
      </dgm:t>
    </dgm:pt>
    <dgm:pt modelId="{48E67036-E141-41B1-9826-6DB29EA52F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obtain maximum information from the graph with minimum number of clicks</a:t>
          </a:r>
        </a:p>
      </dgm:t>
    </dgm:pt>
    <dgm:pt modelId="{BDB77ECB-8BE5-4A3E-B091-E68AD148351E}" type="parTrans" cxnId="{784DC999-0532-47E1-B272-E07CDECC31BC}">
      <dgm:prSet/>
      <dgm:spPr/>
      <dgm:t>
        <a:bodyPr/>
        <a:lstStyle/>
        <a:p>
          <a:endParaRPr lang="en-US"/>
        </a:p>
      </dgm:t>
    </dgm:pt>
    <dgm:pt modelId="{C0A071EF-29DA-4D12-9AED-0728C221E166}" type="sibTrans" cxnId="{784DC999-0532-47E1-B272-E07CDECC31BC}">
      <dgm:prSet/>
      <dgm:spPr/>
      <dgm:t>
        <a:bodyPr/>
        <a:lstStyle/>
        <a:p>
          <a:endParaRPr lang="en-US"/>
        </a:p>
      </dgm:t>
    </dgm:pt>
    <dgm:pt modelId="{17A88C90-98A0-4C24-B548-B0BEF07405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Ensuring that the viewers receive a brief description on the data they want to analyze</a:t>
          </a:r>
        </a:p>
      </dgm:t>
    </dgm:pt>
    <dgm:pt modelId="{9ED57559-0D44-4624-8F76-DF3B5EBB9CA4}" type="parTrans" cxnId="{DBFB9F78-E935-4964-A850-01C21F7846A9}">
      <dgm:prSet/>
      <dgm:spPr/>
      <dgm:t>
        <a:bodyPr/>
        <a:lstStyle/>
        <a:p>
          <a:endParaRPr lang="en-US"/>
        </a:p>
      </dgm:t>
    </dgm:pt>
    <dgm:pt modelId="{D7E7CAF5-207E-4E7D-9EF6-7754D5E3CD29}" type="sibTrans" cxnId="{DBFB9F78-E935-4964-A850-01C21F7846A9}">
      <dgm:prSet/>
      <dgm:spPr/>
      <dgm:t>
        <a:bodyPr/>
        <a:lstStyle/>
        <a:p>
          <a:endParaRPr lang="en-US"/>
        </a:p>
      </dgm:t>
    </dgm:pt>
    <dgm:pt modelId="{5A35FD38-0C47-4841-9CDA-F3D9841315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Ensuring that a proper death count can be obtained for every state based on the various causes without any mix-ups</a:t>
          </a:r>
        </a:p>
      </dgm:t>
    </dgm:pt>
    <dgm:pt modelId="{9685D370-8C0B-43AB-90B2-C47709158464}" type="parTrans" cxnId="{25658426-99DD-4D31-A141-CC4BF4EA3640}">
      <dgm:prSet/>
      <dgm:spPr/>
      <dgm:t>
        <a:bodyPr/>
        <a:lstStyle/>
        <a:p>
          <a:endParaRPr lang="en-US"/>
        </a:p>
      </dgm:t>
    </dgm:pt>
    <dgm:pt modelId="{2D683F75-7628-466E-AF68-AD3E9C6A66F9}" type="sibTrans" cxnId="{25658426-99DD-4D31-A141-CC4BF4EA3640}">
      <dgm:prSet/>
      <dgm:spPr/>
      <dgm:t>
        <a:bodyPr/>
        <a:lstStyle/>
        <a:p>
          <a:endParaRPr lang="en-US"/>
        </a:p>
      </dgm:t>
    </dgm:pt>
    <dgm:pt modelId="{9CAA5DDF-CD89-43D4-A82D-32EC9DE5BFE5}" type="pres">
      <dgm:prSet presAssocID="{1EB83691-7680-4828-A77D-C0BAD2AFE579}" presName="root" presStyleCnt="0">
        <dgm:presLayoutVars>
          <dgm:dir/>
          <dgm:resizeHandles val="exact"/>
        </dgm:presLayoutVars>
      </dgm:prSet>
      <dgm:spPr/>
    </dgm:pt>
    <dgm:pt modelId="{77CA9E47-AE6F-41F6-BD92-5770B2A1C57F}" type="pres">
      <dgm:prSet presAssocID="{4B0F82AB-DD80-494A-802A-B6DD89C7F4FB}" presName="compNode" presStyleCnt="0"/>
      <dgm:spPr/>
    </dgm:pt>
    <dgm:pt modelId="{75F3AD41-7F68-41FB-B5DC-A092DCE626DD}" type="pres">
      <dgm:prSet presAssocID="{4B0F82AB-DD80-494A-802A-B6DD89C7F4FB}" presName="bgRect" presStyleLbl="bgShp" presStyleIdx="0" presStyleCnt="4"/>
      <dgm:spPr/>
    </dgm:pt>
    <dgm:pt modelId="{D0BCAFA4-6A5A-4B12-B8F8-9C2FB8DB1D2A}" type="pres">
      <dgm:prSet presAssocID="{4B0F82AB-DD80-494A-802A-B6DD89C7F4F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B8C27C6-7F82-4A12-A578-00E63E66AD2A}" type="pres">
      <dgm:prSet presAssocID="{4B0F82AB-DD80-494A-802A-B6DD89C7F4FB}" presName="spaceRect" presStyleCnt="0"/>
      <dgm:spPr/>
    </dgm:pt>
    <dgm:pt modelId="{5B5D0C8F-0DD8-4CC6-8A84-2D0B5A9D5CD4}" type="pres">
      <dgm:prSet presAssocID="{4B0F82AB-DD80-494A-802A-B6DD89C7F4FB}" presName="parTx" presStyleLbl="revTx" presStyleIdx="0" presStyleCnt="4">
        <dgm:presLayoutVars>
          <dgm:chMax val="0"/>
          <dgm:chPref val="0"/>
        </dgm:presLayoutVars>
      </dgm:prSet>
      <dgm:spPr/>
    </dgm:pt>
    <dgm:pt modelId="{4A5972EF-6A50-4D7D-BFFE-756AA33F1B18}" type="pres">
      <dgm:prSet presAssocID="{E0E1E243-756D-4554-8FB8-4C416813E2A9}" presName="sibTrans" presStyleCnt="0"/>
      <dgm:spPr/>
    </dgm:pt>
    <dgm:pt modelId="{4B6BAA1B-AA3A-4DFC-9D7C-97068D1A080A}" type="pres">
      <dgm:prSet presAssocID="{48E67036-E141-41B1-9826-6DB29EA52F6F}" presName="compNode" presStyleCnt="0"/>
      <dgm:spPr/>
    </dgm:pt>
    <dgm:pt modelId="{03D1021A-1ECC-42E1-8AC1-6C6CA0C23790}" type="pres">
      <dgm:prSet presAssocID="{48E67036-E141-41B1-9826-6DB29EA52F6F}" presName="bgRect" presStyleLbl="bgShp" presStyleIdx="1" presStyleCnt="4"/>
      <dgm:spPr/>
    </dgm:pt>
    <dgm:pt modelId="{20351BE4-BB11-4898-93FF-D8F7F2A0A395}" type="pres">
      <dgm:prSet presAssocID="{48E67036-E141-41B1-9826-6DB29EA52F6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5AD24CC4-A2C8-48B5-A7AA-69E6410BE764}" type="pres">
      <dgm:prSet presAssocID="{48E67036-E141-41B1-9826-6DB29EA52F6F}" presName="spaceRect" presStyleCnt="0"/>
      <dgm:spPr/>
    </dgm:pt>
    <dgm:pt modelId="{8E69D82B-C859-4E28-96FD-8A1CB1581DFF}" type="pres">
      <dgm:prSet presAssocID="{48E67036-E141-41B1-9826-6DB29EA52F6F}" presName="parTx" presStyleLbl="revTx" presStyleIdx="1" presStyleCnt="4">
        <dgm:presLayoutVars>
          <dgm:chMax val="0"/>
          <dgm:chPref val="0"/>
        </dgm:presLayoutVars>
      </dgm:prSet>
      <dgm:spPr/>
    </dgm:pt>
    <dgm:pt modelId="{DEDF55F5-1F88-4AC9-A98D-0486EF8FAAFD}" type="pres">
      <dgm:prSet presAssocID="{C0A071EF-29DA-4D12-9AED-0728C221E166}" presName="sibTrans" presStyleCnt="0"/>
      <dgm:spPr/>
    </dgm:pt>
    <dgm:pt modelId="{A0620082-1D7F-4885-99C6-81684517CDF2}" type="pres">
      <dgm:prSet presAssocID="{17A88C90-98A0-4C24-B548-B0BEF0740595}" presName="compNode" presStyleCnt="0"/>
      <dgm:spPr/>
    </dgm:pt>
    <dgm:pt modelId="{86A1D41C-051F-4FCA-A320-C6676D94BFB3}" type="pres">
      <dgm:prSet presAssocID="{17A88C90-98A0-4C24-B548-B0BEF0740595}" presName="bgRect" presStyleLbl="bgShp" presStyleIdx="2" presStyleCnt="4"/>
      <dgm:spPr/>
    </dgm:pt>
    <dgm:pt modelId="{3878746B-1518-4D06-BACE-65CAF0B44E05}" type="pres">
      <dgm:prSet presAssocID="{17A88C90-98A0-4C24-B548-B0BEF074059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7509CFA6-A5F4-49E3-8A98-B8B0BD4BF7B1}" type="pres">
      <dgm:prSet presAssocID="{17A88C90-98A0-4C24-B548-B0BEF0740595}" presName="spaceRect" presStyleCnt="0"/>
      <dgm:spPr/>
    </dgm:pt>
    <dgm:pt modelId="{8DD82779-4A3F-4506-8913-2AB7893006F3}" type="pres">
      <dgm:prSet presAssocID="{17A88C90-98A0-4C24-B548-B0BEF0740595}" presName="parTx" presStyleLbl="revTx" presStyleIdx="2" presStyleCnt="4">
        <dgm:presLayoutVars>
          <dgm:chMax val="0"/>
          <dgm:chPref val="0"/>
        </dgm:presLayoutVars>
      </dgm:prSet>
      <dgm:spPr/>
    </dgm:pt>
    <dgm:pt modelId="{0BFF1795-8873-4C9F-9E31-ECE9D872DF82}" type="pres">
      <dgm:prSet presAssocID="{D7E7CAF5-207E-4E7D-9EF6-7754D5E3CD29}" presName="sibTrans" presStyleCnt="0"/>
      <dgm:spPr/>
    </dgm:pt>
    <dgm:pt modelId="{978FD0AB-949D-436D-AE54-013012211BF1}" type="pres">
      <dgm:prSet presAssocID="{5A35FD38-0C47-4841-9CDA-F3D9841315FC}" presName="compNode" presStyleCnt="0"/>
      <dgm:spPr/>
    </dgm:pt>
    <dgm:pt modelId="{D029A768-70C3-459C-AE6A-51EA072E6525}" type="pres">
      <dgm:prSet presAssocID="{5A35FD38-0C47-4841-9CDA-F3D9841315FC}" presName="bgRect" presStyleLbl="bgShp" presStyleIdx="3" presStyleCnt="4"/>
      <dgm:spPr/>
    </dgm:pt>
    <dgm:pt modelId="{8CB98CAD-576C-41E6-97D8-4146EB55BD59}" type="pres">
      <dgm:prSet presAssocID="{5A35FD38-0C47-4841-9CDA-F3D9841315F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FFF7306B-4E55-4DFD-922B-8409F3243F97}" type="pres">
      <dgm:prSet presAssocID="{5A35FD38-0C47-4841-9CDA-F3D9841315FC}" presName="spaceRect" presStyleCnt="0"/>
      <dgm:spPr/>
    </dgm:pt>
    <dgm:pt modelId="{0BFE4B0D-69CB-417B-B1CD-DB0CE50064A6}" type="pres">
      <dgm:prSet presAssocID="{5A35FD38-0C47-4841-9CDA-F3D9841315F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3F6A517-4BE8-6743-8C2C-2E6938C8B619}" type="presOf" srcId="{1EB83691-7680-4828-A77D-C0BAD2AFE579}" destId="{9CAA5DDF-CD89-43D4-A82D-32EC9DE5BFE5}" srcOrd="0" destOrd="0" presId="urn:microsoft.com/office/officeart/2018/2/layout/IconVerticalSolidList"/>
    <dgm:cxn modelId="{89FF2724-77BF-4C5A-8CB0-3692186CC2DB}" srcId="{1EB83691-7680-4828-A77D-C0BAD2AFE579}" destId="{4B0F82AB-DD80-494A-802A-B6DD89C7F4FB}" srcOrd="0" destOrd="0" parTransId="{7BF6FC0C-A421-4233-9E36-9167B299F492}" sibTransId="{E0E1E243-756D-4554-8FB8-4C416813E2A9}"/>
    <dgm:cxn modelId="{25658426-99DD-4D31-A141-CC4BF4EA3640}" srcId="{1EB83691-7680-4828-A77D-C0BAD2AFE579}" destId="{5A35FD38-0C47-4841-9CDA-F3D9841315FC}" srcOrd="3" destOrd="0" parTransId="{9685D370-8C0B-43AB-90B2-C47709158464}" sibTransId="{2D683F75-7628-466E-AF68-AD3E9C6A66F9}"/>
    <dgm:cxn modelId="{6DBF9F3D-AAF5-3740-B0DC-34D4A5233B8B}" type="presOf" srcId="{5A35FD38-0C47-4841-9CDA-F3D9841315FC}" destId="{0BFE4B0D-69CB-417B-B1CD-DB0CE50064A6}" srcOrd="0" destOrd="0" presId="urn:microsoft.com/office/officeart/2018/2/layout/IconVerticalSolidList"/>
    <dgm:cxn modelId="{C0875356-24A6-5946-8853-A998AFE540BF}" type="presOf" srcId="{4B0F82AB-DD80-494A-802A-B6DD89C7F4FB}" destId="{5B5D0C8F-0DD8-4CC6-8A84-2D0B5A9D5CD4}" srcOrd="0" destOrd="0" presId="urn:microsoft.com/office/officeart/2018/2/layout/IconVerticalSolidList"/>
    <dgm:cxn modelId="{DBFB9F78-E935-4964-A850-01C21F7846A9}" srcId="{1EB83691-7680-4828-A77D-C0BAD2AFE579}" destId="{17A88C90-98A0-4C24-B548-B0BEF0740595}" srcOrd="2" destOrd="0" parTransId="{9ED57559-0D44-4624-8F76-DF3B5EBB9CA4}" sibTransId="{D7E7CAF5-207E-4E7D-9EF6-7754D5E3CD29}"/>
    <dgm:cxn modelId="{21D0B858-35D2-3B4B-8ECD-118B58CEAAFE}" type="presOf" srcId="{17A88C90-98A0-4C24-B548-B0BEF0740595}" destId="{8DD82779-4A3F-4506-8913-2AB7893006F3}" srcOrd="0" destOrd="0" presId="urn:microsoft.com/office/officeart/2018/2/layout/IconVerticalSolidList"/>
    <dgm:cxn modelId="{784DC999-0532-47E1-B272-E07CDECC31BC}" srcId="{1EB83691-7680-4828-A77D-C0BAD2AFE579}" destId="{48E67036-E141-41B1-9826-6DB29EA52F6F}" srcOrd="1" destOrd="0" parTransId="{BDB77ECB-8BE5-4A3E-B091-E68AD148351E}" sibTransId="{C0A071EF-29DA-4D12-9AED-0728C221E166}"/>
    <dgm:cxn modelId="{A5D20EB0-A459-5D44-8659-E2E9501C3715}" type="presOf" srcId="{48E67036-E141-41B1-9826-6DB29EA52F6F}" destId="{8E69D82B-C859-4E28-96FD-8A1CB1581DFF}" srcOrd="0" destOrd="0" presId="urn:microsoft.com/office/officeart/2018/2/layout/IconVerticalSolidList"/>
    <dgm:cxn modelId="{C31D997C-90A8-174E-8A5D-023CC0CA94BA}" type="presParOf" srcId="{9CAA5DDF-CD89-43D4-A82D-32EC9DE5BFE5}" destId="{77CA9E47-AE6F-41F6-BD92-5770B2A1C57F}" srcOrd="0" destOrd="0" presId="urn:microsoft.com/office/officeart/2018/2/layout/IconVerticalSolidList"/>
    <dgm:cxn modelId="{5E2D321B-E42C-CF4C-A048-D60A7EE4344C}" type="presParOf" srcId="{77CA9E47-AE6F-41F6-BD92-5770B2A1C57F}" destId="{75F3AD41-7F68-41FB-B5DC-A092DCE626DD}" srcOrd="0" destOrd="0" presId="urn:microsoft.com/office/officeart/2018/2/layout/IconVerticalSolidList"/>
    <dgm:cxn modelId="{AFB059A0-4DFB-4642-9741-A225137B8782}" type="presParOf" srcId="{77CA9E47-AE6F-41F6-BD92-5770B2A1C57F}" destId="{D0BCAFA4-6A5A-4B12-B8F8-9C2FB8DB1D2A}" srcOrd="1" destOrd="0" presId="urn:microsoft.com/office/officeart/2018/2/layout/IconVerticalSolidList"/>
    <dgm:cxn modelId="{541F1758-40D5-3D4D-93F9-FCD48293E7BD}" type="presParOf" srcId="{77CA9E47-AE6F-41F6-BD92-5770B2A1C57F}" destId="{AB8C27C6-7F82-4A12-A578-00E63E66AD2A}" srcOrd="2" destOrd="0" presId="urn:microsoft.com/office/officeart/2018/2/layout/IconVerticalSolidList"/>
    <dgm:cxn modelId="{FF74BF4B-232E-AC44-8A7E-ADD7CF925DDE}" type="presParOf" srcId="{77CA9E47-AE6F-41F6-BD92-5770B2A1C57F}" destId="{5B5D0C8F-0DD8-4CC6-8A84-2D0B5A9D5CD4}" srcOrd="3" destOrd="0" presId="urn:microsoft.com/office/officeart/2018/2/layout/IconVerticalSolidList"/>
    <dgm:cxn modelId="{0B23AEC3-A350-0041-9ADA-A59DF940584B}" type="presParOf" srcId="{9CAA5DDF-CD89-43D4-A82D-32EC9DE5BFE5}" destId="{4A5972EF-6A50-4D7D-BFFE-756AA33F1B18}" srcOrd="1" destOrd="0" presId="urn:microsoft.com/office/officeart/2018/2/layout/IconVerticalSolidList"/>
    <dgm:cxn modelId="{3CC6FDD2-AB6D-FC40-B5C2-55AC3584B397}" type="presParOf" srcId="{9CAA5DDF-CD89-43D4-A82D-32EC9DE5BFE5}" destId="{4B6BAA1B-AA3A-4DFC-9D7C-97068D1A080A}" srcOrd="2" destOrd="0" presId="urn:microsoft.com/office/officeart/2018/2/layout/IconVerticalSolidList"/>
    <dgm:cxn modelId="{881AE98C-0EE6-664B-ADE6-3C0EA75F7CC2}" type="presParOf" srcId="{4B6BAA1B-AA3A-4DFC-9D7C-97068D1A080A}" destId="{03D1021A-1ECC-42E1-8AC1-6C6CA0C23790}" srcOrd="0" destOrd="0" presId="urn:microsoft.com/office/officeart/2018/2/layout/IconVerticalSolidList"/>
    <dgm:cxn modelId="{DFB001D7-36DC-BA4E-B529-3E2CD7CFEE8B}" type="presParOf" srcId="{4B6BAA1B-AA3A-4DFC-9D7C-97068D1A080A}" destId="{20351BE4-BB11-4898-93FF-D8F7F2A0A395}" srcOrd="1" destOrd="0" presId="urn:microsoft.com/office/officeart/2018/2/layout/IconVerticalSolidList"/>
    <dgm:cxn modelId="{B1A84D41-DFB6-BF45-B1CC-69E26F419473}" type="presParOf" srcId="{4B6BAA1B-AA3A-4DFC-9D7C-97068D1A080A}" destId="{5AD24CC4-A2C8-48B5-A7AA-69E6410BE764}" srcOrd="2" destOrd="0" presId="urn:microsoft.com/office/officeart/2018/2/layout/IconVerticalSolidList"/>
    <dgm:cxn modelId="{CE4C9DA4-786E-704A-95F9-09E58F43A291}" type="presParOf" srcId="{4B6BAA1B-AA3A-4DFC-9D7C-97068D1A080A}" destId="{8E69D82B-C859-4E28-96FD-8A1CB1581DFF}" srcOrd="3" destOrd="0" presId="urn:microsoft.com/office/officeart/2018/2/layout/IconVerticalSolidList"/>
    <dgm:cxn modelId="{FD2105BD-763E-2344-B384-906C313FE8F5}" type="presParOf" srcId="{9CAA5DDF-CD89-43D4-A82D-32EC9DE5BFE5}" destId="{DEDF55F5-1F88-4AC9-A98D-0486EF8FAAFD}" srcOrd="3" destOrd="0" presId="urn:microsoft.com/office/officeart/2018/2/layout/IconVerticalSolidList"/>
    <dgm:cxn modelId="{8FBFA1A6-3346-1345-AAE4-C04F94D3C3D0}" type="presParOf" srcId="{9CAA5DDF-CD89-43D4-A82D-32EC9DE5BFE5}" destId="{A0620082-1D7F-4885-99C6-81684517CDF2}" srcOrd="4" destOrd="0" presId="urn:microsoft.com/office/officeart/2018/2/layout/IconVerticalSolidList"/>
    <dgm:cxn modelId="{1725FA99-E92E-8148-A84A-BEF0CD6BB42F}" type="presParOf" srcId="{A0620082-1D7F-4885-99C6-81684517CDF2}" destId="{86A1D41C-051F-4FCA-A320-C6676D94BFB3}" srcOrd="0" destOrd="0" presId="urn:microsoft.com/office/officeart/2018/2/layout/IconVerticalSolidList"/>
    <dgm:cxn modelId="{D6305DD0-A4FC-094B-BACF-9B507B727C64}" type="presParOf" srcId="{A0620082-1D7F-4885-99C6-81684517CDF2}" destId="{3878746B-1518-4D06-BACE-65CAF0B44E05}" srcOrd="1" destOrd="0" presId="urn:microsoft.com/office/officeart/2018/2/layout/IconVerticalSolidList"/>
    <dgm:cxn modelId="{82E96857-0458-824A-99E1-E1BC36894546}" type="presParOf" srcId="{A0620082-1D7F-4885-99C6-81684517CDF2}" destId="{7509CFA6-A5F4-49E3-8A98-B8B0BD4BF7B1}" srcOrd="2" destOrd="0" presId="urn:microsoft.com/office/officeart/2018/2/layout/IconVerticalSolidList"/>
    <dgm:cxn modelId="{F2AD9B23-A7D0-AB43-83A6-1F561977250D}" type="presParOf" srcId="{A0620082-1D7F-4885-99C6-81684517CDF2}" destId="{8DD82779-4A3F-4506-8913-2AB7893006F3}" srcOrd="3" destOrd="0" presId="urn:microsoft.com/office/officeart/2018/2/layout/IconVerticalSolidList"/>
    <dgm:cxn modelId="{972EC5A2-4858-0D44-B644-9E5722B2F461}" type="presParOf" srcId="{9CAA5DDF-CD89-43D4-A82D-32EC9DE5BFE5}" destId="{0BFF1795-8873-4C9F-9E31-ECE9D872DF82}" srcOrd="5" destOrd="0" presId="urn:microsoft.com/office/officeart/2018/2/layout/IconVerticalSolidList"/>
    <dgm:cxn modelId="{35E76206-D6B8-E540-8BB1-3B71808FB9C1}" type="presParOf" srcId="{9CAA5DDF-CD89-43D4-A82D-32EC9DE5BFE5}" destId="{978FD0AB-949D-436D-AE54-013012211BF1}" srcOrd="6" destOrd="0" presId="urn:microsoft.com/office/officeart/2018/2/layout/IconVerticalSolidList"/>
    <dgm:cxn modelId="{64977B94-4893-F442-A946-E4D3819D7338}" type="presParOf" srcId="{978FD0AB-949D-436D-AE54-013012211BF1}" destId="{D029A768-70C3-459C-AE6A-51EA072E6525}" srcOrd="0" destOrd="0" presId="urn:microsoft.com/office/officeart/2018/2/layout/IconVerticalSolidList"/>
    <dgm:cxn modelId="{FD3DFABB-9E28-AD4C-96E7-204F33BFE922}" type="presParOf" srcId="{978FD0AB-949D-436D-AE54-013012211BF1}" destId="{8CB98CAD-576C-41E6-97D8-4146EB55BD59}" srcOrd="1" destOrd="0" presId="urn:microsoft.com/office/officeart/2018/2/layout/IconVerticalSolidList"/>
    <dgm:cxn modelId="{C518FE57-1CE2-724B-98C6-7A9A730BA092}" type="presParOf" srcId="{978FD0AB-949D-436D-AE54-013012211BF1}" destId="{FFF7306B-4E55-4DFD-922B-8409F3243F97}" srcOrd="2" destOrd="0" presId="urn:microsoft.com/office/officeart/2018/2/layout/IconVerticalSolidList"/>
    <dgm:cxn modelId="{7C4B2220-0ED3-F549-8E0C-430C72A260DE}" type="presParOf" srcId="{978FD0AB-949D-436D-AE54-013012211BF1}" destId="{0BFE4B0D-69CB-417B-B1CD-DB0CE50064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F3AD41-7F68-41FB-B5DC-A092DCE626DD}">
      <dsp:nvSpPr>
        <dsp:cNvPr id="0" name=""/>
        <dsp:cNvSpPr/>
      </dsp:nvSpPr>
      <dsp:spPr>
        <a:xfrm>
          <a:off x="0" y="2170"/>
          <a:ext cx="5906181" cy="1100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CAFA4-6A5A-4B12-B8F8-9C2FB8DB1D2A}">
      <dsp:nvSpPr>
        <dsp:cNvPr id="0" name=""/>
        <dsp:cNvSpPr/>
      </dsp:nvSpPr>
      <dsp:spPr>
        <a:xfrm>
          <a:off x="332837" y="249736"/>
          <a:ext cx="605159" cy="605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D0C8F-0DD8-4CC6-8A84-2D0B5A9D5CD4}">
      <dsp:nvSpPr>
        <dsp:cNvPr id="0" name=""/>
        <dsp:cNvSpPr/>
      </dsp:nvSpPr>
      <dsp:spPr>
        <a:xfrm>
          <a:off x="1270834" y="2170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 make the graph interactive and user-friendly</a:t>
          </a:r>
        </a:p>
      </dsp:txBody>
      <dsp:txXfrm>
        <a:off x="1270834" y="2170"/>
        <a:ext cx="4635346" cy="1100289"/>
      </dsp:txXfrm>
    </dsp:sp>
    <dsp:sp modelId="{03D1021A-1ECC-42E1-8AC1-6C6CA0C23790}">
      <dsp:nvSpPr>
        <dsp:cNvPr id="0" name=""/>
        <dsp:cNvSpPr/>
      </dsp:nvSpPr>
      <dsp:spPr>
        <a:xfrm>
          <a:off x="0" y="1377533"/>
          <a:ext cx="5906181" cy="1100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51BE4-BB11-4898-93FF-D8F7F2A0A395}">
      <dsp:nvSpPr>
        <dsp:cNvPr id="0" name=""/>
        <dsp:cNvSpPr/>
      </dsp:nvSpPr>
      <dsp:spPr>
        <a:xfrm>
          <a:off x="332837" y="1625098"/>
          <a:ext cx="605159" cy="605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9D82B-C859-4E28-96FD-8A1CB1581DFF}">
      <dsp:nvSpPr>
        <dsp:cNvPr id="0" name=""/>
        <dsp:cNvSpPr/>
      </dsp:nvSpPr>
      <dsp:spPr>
        <a:xfrm>
          <a:off x="1270834" y="1377533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 obtain maximum information from the graph with minimum number of clicks</a:t>
          </a:r>
        </a:p>
      </dsp:txBody>
      <dsp:txXfrm>
        <a:off x="1270834" y="1377533"/>
        <a:ext cx="4635346" cy="1100289"/>
      </dsp:txXfrm>
    </dsp:sp>
    <dsp:sp modelId="{86A1D41C-051F-4FCA-A320-C6676D94BFB3}">
      <dsp:nvSpPr>
        <dsp:cNvPr id="0" name=""/>
        <dsp:cNvSpPr/>
      </dsp:nvSpPr>
      <dsp:spPr>
        <a:xfrm>
          <a:off x="0" y="2752895"/>
          <a:ext cx="5906181" cy="1100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78746B-1518-4D06-BACE-65CAF0B44E05}">
      <dsp:nvSpPr>
        <dsp:cNvPr id="0" name=""/>
        <dsp:cNvSpPr/>
      </dsp:nvSpPr>
      <dsp:spPr>
        <a:xfrm>
          <a:off x="332837" y="3000460"/>
          <a:ext cx="605159" cy="605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D82779-4A3F-4506-8913-2AB7893006F3}">
      <dsp:nvSpPr>
        <dsp:cNvPr id="0" name=""/>
        <dsp:cNvSpPr/>
      </dsp:nvSpPr>
      <dsp:spPr>
        <a:xfrm>
          <a:off x="1270834" y="2752895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Ensuring that the viewers receive a brief description on the data they want to analyze</a:t>
          </a:r>
        </a:p>
      </dsp:txBody>
      <dsp:txXfrm>
        <a:off x="1270834" y="2752895"/>
        <a:ext cx="4635346" cy="1100289"/>
      </dsp:txXfrm>
    </dsp:sp>
    <dsp:sp modelId="{D029A768-70C3-459C-AE6A-51EA072E6525}">
      <dsp:nvSpPr>
        <dsp:cNvPr id="0" name=""/>
        <dsp:cNvSpPr/>
      </dsp:nvSpPr>
      <dsp:spPr>
        <a:xfrm>
          <a:off x="0" y="4128257"/>
          <a:ext cx="5906181" cy="1100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B98CAD-576C-41E6-97D8-4146EB55BD59}">
      <dsp:nvSpPr>
        <dsp:cNvPr id="0" name=""/>
        <dsp:cNvSpPr/>
      </dsp:nvSpPr>
      <dsp:spPr>
        <a:xfrm>
          <a:off x="332837" y="4375822"/>
          <a:ext cx="605159" cy="6051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E4B0D-69CB-417B-B1CD-DB0CE50064A6}">
      <dsp:nvSpPr>
        <dsp:cNvPr id="0" name=""/>
        <dsp:cNvSpPr/>
      </dsp:nvSpPr>
      <dsp:spPr>
        <a:xfrm>
          <a:off x="1270834" y="4128257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Ensuring that a proper death count can be obtained for every state based on the various causes without any mix-ups</a:t>
          </a:r>
        </a:p>
      </dsp:txBody>
      <dsp:txXfrm>
        <a:off x="1270834" y="4128257"/>
        <a:ext cx="4635346" cy="1100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C09A9-039F-4632-9B90-D124A36D7E06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C57F8-B910-49FA-AE53-3FB72F33F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34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D826135A-F951-4E76-9F0A-CAA2BF8DF6E5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838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6C090-62A1-47DE-9B7E-326079087128}" type="datetime1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47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7598C-3ED1-4009-BD77-A001D1353922}" type="datetime1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1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4FAC-7222-4832-B46B-ECE694E6FACA}" type="datetime1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2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518711A-F07E-4C0F-B855-BC3BE827AFCF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50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C58E-09CA-4342-88AB-55276543BB4E}" type="datetime1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2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67689-DC33-4366-8E70-8FC096C23EAC}" type="datetime1">
              <a:rPr lang="en-US" smtClean="0"/>
              <a:t>8/3/2020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16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2FCE-0A76-4708-8C46-82D96272935D}" type="datetime1">
              <a:rPr lang="en-US" smtClean="0"/>
              <a:t>8/3/2020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7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6E606-8415-4532-BA73-6921A360C844}" type="datetime1">
              <a:rPr lang="en-US" smtClean="0"/>
              <a:t>8/3/2020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21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CC3533-657A-4A85-8856-3031B64AB7A2}" type="datetime1">
              <a:rPr lang="en-US" smtClean="0"/>
              <a:t>8/3/2020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4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41A4517-E59A-48A6-90AA-1A3D2FB2997C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072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302579B-2A9A-4D83-B108-0610AE8C8CE3}" type="datetime1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2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03" r:id="rId4"/>
    <p:sldLayoutId id="2147483804" r:id="rId5"/>
    <p:sldLayoutId id="2147483810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hdx.healthdata.org/gbd-results-tool" TargetMode="External"/><Relationship Id="rId2" Type="http://schemas.openxmlformats.org/officeDocument/2006/relationships/hyperlink" Target="https://data.cdc.gov/NCHS/NCHS-Leading-Causes-of-Death-United-States/bi63-dtp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illopedia.com/interesting/things-to-know-at-25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draPatel20/HCIP-5122-Final-Project-Rudra-and-Vandana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pubs.com/RudraPatel/final_report" TargetMode="External"/><Relationship Id="rId4" Type="http://schemas.openxmlformats.org/officeDocument/2006/relationships/hyperlink" Target="https://rudrapatel.shinyapps.io/HCIP-5122-Final-Project-Rudra-and-Vandan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D879A56-BA4A-47BE-B8EA-643910D69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8E7D62B-6F82-4DD0-9764-C143AEAAC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0BA409-03E2-BB4D-B298-A27A7F554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3249" y="1348844"/>
            <a:ext cx="5716338" cy="3042706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Analyzing the leading causes of death in the U.S. &amp; Comparing the death rate of Heart Diseases in the World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24D3D-2A23-C147-969B-0345E5238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3786" y="4682062"/>
            <a:ext cx="5355264" cy="95097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700">
                <a:latin typeface="Calibri" panose="020F0502020204030204" pitchFamily="34" charset="0"/>
                <a:cs typeface="Calibri" panose="020F0502020204030204" pitchFamily="34" charset="0"/>
              </a:rPr>
              <a:t>Submitted by Rudra Patel and Vandana Sundaresan</a:t>
            </a:r>
          </a:p>
          <a:p>
            <a:pPr>
              <a:spcAft>
                <a:spcPts val="600"/>
              </a:spcAft>
            </a:pPr>
            <a:r>
              <a:rPr lang="en-US" sz="1700">
                <a:latin typeface="Calibri" panose="020F0502020204030204" pitchFamily="34" charset="0"/>
                <a:cs typeface="Calibri" panose="020F0502020204030204" pitchFamily="34" charset="0"/>
              </a:rPr>
              <a:t>Date: 07/30/2020</a:t>
            </a:r>
          </a:p>
          <a:p>
            <a:pPr>
              <a:spcAft>
                <a:spcPts val="600"/>
              </a:spcAft>
            </a:pPr>
            <a:endParaRPr lang="en-US" sz="17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8B803E-CA7D-4EAA-9FF2-47A326551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0" r="13559"/>
          <a:stretch/>
        </p:blipFill>
        <p:spPr>
          <a:xfrm>
            <a:off x="616737" y="621793"/>
            <a:ext cx="4376501" cy="561441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C283B92-B6AF-4FE0-AF35-F51A6790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B60A8CB-176B-4FD6-AD24-9D98027E5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171CA5D-A004-471D-81F2-0B1381DE6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82D131-57BB-442B-BD9B-8F06D2B23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7A299-396F-4911-B303-B6CB3715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1722" y="6180580"/>
            <a:ext cx="1955980" cy="228600"/>
          </a:xfrm>
        </p:spPr>
        <p:txBody>
          <a:bodyPr/>
          <a:lstStyle/>
          <a:p>
            <a:fld id="{34B7E4EF-A1BD-40F4-AB7B-04F084DD99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184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7692E-D0D0-5C4D-B759-F14C4F061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7" y="1322229"/>
            <a:ext cx="4037837" cy="22593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latin typeface="Calibri" panose="020F0502020204030204" pitchFamily="34" charset="0"/>
                <a:cs typeface="Calibri" panose="020F0502020204030204" pitchFamily="34" charset="0"/>
              </a:rPr>
              <a:t>Dataset Selection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4A7AF4F-9FDD-3F42-B24E-897F85F7E3D6}"/>
              </a:ext>
            </a:extLst>
          </p:cNvPr>
          <p:cNvSpPr txBox="1"/>
          <p:nvPr/>
        </p:nvSpPr>
        <p:spPr>
          <a:xfrm>
            <a:off x="6328118" y="1784589"/>
            <a:ext cx="4497858" cy="4019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Retrieved from: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Centre for Disease Control and Prevention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Institute of Health Metrics and Evaluation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Dataset 1: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Presents age-adjusted death rates for 10 leading causes of death in The United States from the year 1999 to 2017.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Dataset 2: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Presents age adjusted death rates due to heart diseases all over the world from the year 1990 to 2017.</a:t>
            </a:r>
          </a:p>
          <a:p>
            <a:pPr algn="just">
              <a:lnSpc>
                <a:spcPct val="15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picture containing toy, desk&#10;&#10;Description automatically generated">
            <a:extLst>
              <a:ext uri="{FF2B5EF4-FFF2-40B4-BE49-F238E27FC236}">
                <a16:creationId xmlns:a16="http://schemas.microsoft.com/office/drawing/2014/main" id="{D3106333-5CBF-4E25-BF7E-D6E65FBCF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329" y="3224369"/>
            <a:ext cx="3354538" cy="25159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C8697-2B10-4A93-BFBD-09BBD615C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50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7692E-D0D0-5C4D-B759-F14C4F061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69" y="2268984"/>
            <a:ext cx="4037837" cy="22593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dirty="0"/>
              <a:t>Dataset 1</a:t>
            </a:r>
            <a:endParaRPr lang="en-US" sz="4400" cap="all" spc="-1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8B0758-B90D-2A46-96CC-5F31C48D9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862" y="1460876"/>
            <a:ext cx="5799201" cy="68225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A471440-CD47-D249-9033-14F9421CAC0F}"/>
              </a:ext>
            </a:extLst>
          </p:cNvPr>
          <p:cNvSpPr/>
          <p:nvPr/>
        </p:nvSpPr>
        <p:spPr>
          <a:xfrm>
            <a:off x="5219412" y="2672180"/>
            <a:ext cx="5799201" cy="2967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Columns: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Year, Cause Name, 113 Cause name, State, Deaths, Age-adjusted death rates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Entries: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10869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Year: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1999 to 2017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Eliminated: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113 Cause Name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Cause Name: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 leading causes: 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Unintentional injuries, Heart disease, Stroke, Alzheimer's disease, Diabetes. Influenza and pneumonia, Suicide, Cancer, Kidney disease, CLRD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(Chronic lower respiratory disease)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C0DCE-0466-4A1F-B1B6-E0CC5F77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24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7692E-D0D0-5C4D-B759-F14C4F061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082" y="1439273"/>
            <a:ext cx="4037837" cy="1667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/>
              <a:t>Key Interests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955F33B-C7D2-9642-BABB-C2285C2B806F}"/>
              </a:ext>
            </a:extLst>
          </p:cNvPr>
          <p:cNvSpPr txBox="1"/>
          <p:nvPr/>
        </p:nvSpPr>
        <p:spPr>
          <a:xfrm>
            <a:off x="6562493" y="1439273"/>
            <a:ext cx="4037838" cy="562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Age adjusted Death Rate:</a:t>
            </a: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Deaths per 100,000 population in a region. </a:t>
            </a: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Calculation based on 2010 U.S. Population Census estimate report </a:t>
            </a: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Highest rate was observed for Heart Disease</a:t>
            </a: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113 cause Name: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Provides a consistent ranking standard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NCHS (National Center for Health Statistics) prepared a list of 113 selected causes of death, of which the author has categorized the cause names.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 has been classified by the International Classification of Diseases, Tenth Revision (ICD–10)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F0CA4E-B62E-594D-80D6-0B9F46061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81928" y="2835436"/>
            <a:ext cx="3810000" cy="3175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CF7DA9-BF66-4A4F-80A2-A48DAC165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5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7692E-D0D0-5C4D-B759-F14C4F061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69" y="2268984"/>
            <a:ext cx="4037837" cy="22593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dirty="0"/>
              <a:t>Dataset 2</a:t>
            </a:r>
            <a:endParaRPr lang="en-US" sz="4400" cap="all" spc="-1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FA471440-CD47-D249-9033-14F9421CAC0F}"/>
              </a:ext>
            </a:extLst>
          </p:cNvPr>
          <p:cNvSpPr/>
          <p:nvPr/>
        </p:nvSpPr>
        <p:spPr>
          <a:xfrm>
            <a:off x="5224862" y="2897372"/>
            <a:ext cx="5799201" cy="2321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Columns: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Entity, Code, Year, Age adjusted death rate for Cardiovascular diseases.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Entries: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6468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Year: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1990 to 2017 [Used: 1999 to 2017]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Entity: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Contains 231 country names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Code: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Consists of ISO 3166-1 alpha- 3 codes of three letters</a:t>
            </a:r>
          </a:p>
          <a:p>
            <a:pPr algn="just">
              <a:lnSpc>
                <a:spcPct val="150000"/>
              </a:lnSpc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0E2845-2000-A849-8C2B-D6AE47E5B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180" y="1474260"/>
            <a:ext cx="5083122" cy="77717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9DB240-B924-4723-8B51-B27FCF90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55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BF536-54D3-FC48-9D9A-094E0171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Tasks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6550C2A2-CCB4-4AF0-9BE4-30494CB1F4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9771330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A588CD4-1A13-4EAA-8477-71F59E845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794" y="1350309"/>
            <a:ext cx="3558430" cy="24278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59D63-E9D0-4FC5-B12C-7E9F31A0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47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7692E-D0D0-5C4D-B759-F14C4F061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9" y="3834432"/>
            <a:ext cx="4037837" cy="22593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Purpose</a:t>
            </a:r>
            <a:endParaRPr lang="en-US" sz="4400" cap="all" spc="-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9D14BE8-684E-0048-892E-5C4FCD130D79}"/>
              </a:ext>
            </a:extLst>
          </p:cNvPr>
          <p:cNvSpPr/>
          <p:nvPr/>
        </p:nvSpPr>
        <p:spPr>
          <a:xfrm>
            <a:off x="6304170" y="1698893"/>
            <a:ext cx="4554331" cy="3479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Identify the exact trend and value of the death rates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Helps understanding the brief overview of causes of death across the United States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Helps with the comparison of death rates due to heart diseases across the world.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Can assist health professionals to get a clear view of the causes of deaths to work towards improving the health of this country.</a:t>
            </a:r>
          </a:p>
        </p:txBody>
      </p:sp>
      <p:pic>
        <p:nvPicPr>
          <p:cNvPr id="5" name="Picture 4" descr="A picture containing indoor, table, photo, toy&#10;&#10;Description automatically generated">
            <a:extLst>
              <a:ext uri="{FF2B5EF4-FFF2-40B4-BE49-F238E27FC236}">
                <a16:creationId xmlns:a16="http://schemas.microsoft.com/office/drawing/2014/main" id="{CADAF037-BF4D-46BB-94E2-ADE946BF2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24" y="1901972"/>
            <a:ext cx="4314303" cy="24178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7B022-2FCE-4C9D-BF3E-EE73D42D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20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7692E-D0D0-5C4D-B759-F14C4F061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79" y="2387656"/>
            <a:ext cx="4037837" cy="22593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/>
              <a:t>Libraries Used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10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006166C-40ED-5B4C-A456-581FD4E80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2946" y="1866260"/>
            <a:ext cx="4276864" cy="374471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ABC4A-5B93-461E-84A9-792F65A9F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89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7692E-D0D0-5C4D-B759-F14C4F061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82" y="2089675"/>
            <a:ext cx="4037837" cy="22593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/>
              <a:t>DEMO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E5B9C54-6A42-4995-92E2-C5AA76904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231" y="1515368"/>
            <a:ext cx="6724245" cy="33621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7DFA8-921E-46F5-B34B-F186AB657F37}"/>
              </a:ext>
            </a:extLst>
          </p:cNvPr>
          <p:cNvSpPr txBox="1"/>
          <p:nvPr/>
        </p:nvSpPr>
        <p:spPr>
          <a:xfrm>
            <a:off x="1566061" y="5114252"/>
            <a:ext cx="92964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GitHub link: </a:t>
            </a:r>
            <a:r>
              <a:rPr lang="en-US" dirty="0">
                <a:hlinkClick r:id="rId3"/>
              </a:rPr>
              <a:t>https://github.com/RudraPatel20/HCIP-5122-Final-Project-Rudra-and-Vandana</a:t>
            </a:r>
            <a:endParaRPr lang="en-US" dirty="0"/>
          </a:p>
          <a:p>
            <a:r>
              <a:rPr lang="en-US" dirty="0"/>
              <a:t>Shinyapps.io link: </a:t>
            </a:r>
            <a:r>
              <a:rPr lang="en-US" b="0" i="0" u="sng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https://rudrapatel.shinyapps.io/HCIP-5122-Final-Project-Rudra-and-Vandana/</a:t>
            </a:r>
            <a:endParaRPr lang="en-US" b="0" i="0" u="sng" dirty="0">
              <a:solidFill>
                <a:srgbClr val="0366D6"/>
              </a:solidFill>
              <a:effectLst/>
              <a:latin typeface="-apple-system"/>
            </a:endParaRPr>
          </a:p>
          <a:p>
            <a:r>
              <a:rPr lang="en-US" dirty="0"/>
              <a:t>Final Report link: </a:t>
            </a:r>
            <a:r>
              <a:rPr lang="en-US" dirty="0">
                <a:hlinkClick r:id="rId5"/>
              </a:rPr>
              <a:t>https://rpubs.com/RudraPatel/final_report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375C-88F1-4C06-9AFC-5B7EA910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835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485</Words>
  <Application>Microsoft Office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-apple-system</vt:lpstr>
      <vt:lpstr>Arial</vt:lpstr>
      <vt:lpstr>Calibri</vt:lpstr>
      <vt:lpstr>Century Schoolbook</vt:lpstr>
      <vt:lpstr>Franklin Gothic Book</vt:lpstr>
      <vt:lpstr>Garamond</vt:lpstr>
      <vt:lpstr>SavonVTI</vt:lpstr>
      <vt:lpstr>Analyzing the leading causes of death in the U.S. &amp; Comparing the death rate of Heart Diseases in the World</vt:lpstr>
      <vt:lpstr>Dataset Selection</vt:lpstr>
      <vt:lpstr>Dataset 1</vt:lpstr>
      <vt:lpstr>Key Interests</vt:lpstr>
      <vt:lpstr>Dataset 2</vt:lpstr>
      <vt:lpstr>     Tasks</vt:lpstr>
      <vt:lpstr>Purpose</vt:lpstr>
      <vt:lpstr>Libraries Used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the leading causes of death in the U.S. &amp; Comparing the death rate of Heart Diseases in the World</dc:title>
  <dc:creator>Vandana Sundaresan</dc:creator>
  <cp:lastModifiedBy>rpate182@uncc.edu</cp:lastModifiedBy>
  <cp:revision>5</cp:revision>
  <dcterms:created xsi:type="dcterms:W3CDTF">2020-07-30T05:00:15Z</dcterms:created>
  <dcterms:modified xsi:type="dcterms:W3CDTF">2020-08-03T07:45:09Z</dcterms:modified>
</cp:coreProperties>
</file>